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58" r:id="rId4"/>
    <p:sldId id="265" r:id="rId5"/>
    <p:sldId id="264" r:id="rId6"/>
    <p:sldId id="266" r:id="rId7"/>
    <p:sldId id="259" r:id="rId8"/>
    <p:sldId id="267" r:id="rId9"/>
    <p:sldId id="269" r:id="rId10"/>
    <p:sldId id="270" r:id="rId11"/>
    <p:sldId id="260" r:id="rId12"/>
    <p:sldId id="261" r:id="rId13"/>
    <p:sldId id="268" r:id="rId14"/>
    <p:sldId id="271" r:id="rId15"/>
    <p:sldId id="27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8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D1AA-7750-4D8C-8A62-A79E4D59330B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0AFD2-541A-4618-8720-97FB147F31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0AFD2-541A-4618-8720-97FB147F314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AEE26A-124B-48E5-9C82-0CA281E20713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F15BA-AF87-43EF-84F0-4CE38B1E0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1"/>
            <a:ext cx="8686800" cy="2743199"/>
          </a:xfrm>
        </p:spPr>
        <p:txBody>
          <a:bodyPr>
            <a:normAutofit fontScale="90000"/>
          </a:bodyPr>
          <a:lstStyle/>
          <a:p>
            <a:r>
              <a:rPr lang="en-US" dirty="0"/>
              <a:t>Wavefront </a:t>
            </a:r>
            <a:r>
              <a:rPr lang="en-US" dirty="0" smtClean="0"/>
              <a:t>Control </a:t>
            </a:r>
            <a:r>
              <a:rPr lang="en-US" dirty="0"/>
              <a:t>for </a:t>
            </a:r>
            <a:r>
              <a:rPr lang="en-US" dirty="0" smtClean="0"/>
              <a:t>High Performance Coronagraphy </a:t>
            </a:r>
            <a:r>
              <a:rPr lang="en-US" dirty="0"/>
              <a:t>on </a:t>
            </a:r>
            <a:r>
              <a:rPr lang="en-US" dirty="0" smtClean="0"/>
              <a:t>Segmented </a:t>
            </a:r>
            <a:r>
              <a:rPr lang="en-US" dirty="0"/>
              <a:t>and </a:t>
            </a:r>
            <a:r>
              <a:rPr lang="en-US" dirty="0" smtClean="0"/>
              <a:t>Centrally Obscured Telescopes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72384"/>
            <a:ext cx="8077200" cy="1956816"/>
          </a:xfrm>
        </p:spPr>
        <p:txBody>
          <a:bodyPr/>
          <a:lstStyle/>
          <a:p>
            <a:r>
              <a:rPr lang="en-US" dirty="0" smtClean="0"/>
              <a:t>Presenter: Alexander Rodack</a:t>
            </a:r>
          </a:p>
          <a:p>
            <a:r>
              <a:rPr lang="en-US" dirty="0" smtClean="0"/>
              <a:t>Mentor: Dr. Olivier Guyon</a:t>
            </a:r>
          </a:p>
          <a:p>
            <a:r>
              <a:rPr lang="en-US" dirty="0" smtClean="0"/>
              <a:t>Colleagues and Advisors: Dr. Johanan Codona, Kelsey Miller, Justin Knight</a:t>
            </a:r>
          </a:p>
          <a:p>
            <a:r>
              <a:rPr lang="en-US" dirty="0" smtClean="0"/>
              <a:t>Project Funded by NASA Grant NNX13AC86G</a:t>
            </a:r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593080"/>
            <a:ext cx="1524000" cy="126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Saturday, 12 April, 2014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52272"/>
            <a:ext cx="8229600" cy="947928"/>
          </a:xfrm>
          <a:prstGeom prst="rect">
            <a:avLst/>
          </a:prstGeom>
        </p:spPr>
        <p:txBody>
          <a:bodyPr vert="horz" lIns="91440" rIns="45720" rtlCol="0" anchor="ctr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Lyot Coronagraph Matlab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Simulation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24000"/>
            <a:ext cx="3924300" cy="15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66" y="3292475"/>
            <a:ext cx="801526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System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12"/>
          <a:stretch/>
        </p:blipFill>
        <p:spPr>
          <a:xfrm>
            <a:off x="457200" y="1911355"/>
            <a:ext cx="8229600" cy="435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Implementation of</a:t>
            </a:r>
          </a:p>
          <a:p>
            <a:pPr lvl="1"/>
            <a:r>
              <a:rPr lang="en-US" dirty="0" smtClean="0"/>
              <a:t>Supercontinuum source and LSB</a:t>
            </a:r>
          </a:p>
          <a:p>
            <a:pPr lvl="1"/>
            <a:r>
              <a:rPr lang="en-US" dirty="0" smtClean="0"/>
              <a:t>PIAA optics</a:t>
            </a:r>
          </a:p>
          <a:p>
            <a:pPr lvl="1"/>
            <a:r>
              <a:rPr lang="en-US" dirty="0" smtClean="0"/>
              <a:t>Deformable Mirrors (DM)</a:t>
            </a:r>
          </a:p>
          <a:p>
            <a:r>
              <a:rPr lang="en-US" dirty="0" smtClean="0"/>
              <a:t>Replace testing camera with high speed CMOS camera</a:t>
            </a:r>
          </a:p>
          <a:p>
            <a:r>
              <a:rPr lang="en-US" dirty="0" smtClean="0"/>
              <a:t>Integrate coronagraph optics</a:t>
            </a:r>
          </a:p>
          <a:p>
            <a:pPr lvl="1"/>
            <a:r>
              <a:rPr lang="en-US" dirty="0" smtClean="0"/>
              <a:t>Focal Plane Mask (FPM)</a:t>
            </a:r>
          </a:p>
          <a:p>
            <a:pPr lvl="1"/>
            <a:r>
              <a:rPr lang="en-US" dirty="0" smtClean="0"/>
              <a:t>Lyot Stop</a:t>
            </a:r>
          </a:p>
          <a:p>
            <a:r>
              <a:rPr lang="en-US" dirty="0" smtClean="0"/>
              <a:t>Add high speed LOWFS camera</a:t>
            </a:r>
          </a:p>
          <a:p>
            <a:r>
              <a:rPr lang="en-US" dirty="0" smtClean="0"/>
              <a:t>Perform tests and write algorithm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12"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447801"/>
            <a:ext cx="1143000" cy="5333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CMOS CAMERA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743200" y="2590800"/>
            <a:ext cx="533400" cy="190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FPM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133600" y="2057400"/>
            <a:ext cx="6096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LYOT</a:t>
            </a:r>
          </a:p>
          <a:p>
            <a:pPr algn="ctr"/>
            <a:r>
              <a:rPr lang="en-US" sz="1400" dirty="0" smtClean="0"/>
              <a:t>STOP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742168"/>
            <a:ext cx="990600" cy="478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LOWFS CAMERA</a:t>
            </a:r>
            <a:endParaRPr lang="en-US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352800"/>
            <a:ext cx="762000" cy="76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DM 2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316514"/>
            <a:ext cx="762000" cy="762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DM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4457" y="2872920"/>
            <a:ext cx="1333500" cy="571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PIAA OPTICS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848600" y="4648200"/>
            <a:ext cx="1295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SUPER CONTINUUM SOURCE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Will support near-term (WFIRST-AFTA) and longer term NASA missions to image and study exoplanets</a:t>
            </a:r>
          </a:p>
          <a:p>
            <a:r>
              <a:rPr lang="en-US" sz="2400" dirty="0" err="1" smtClean="0"/>
              <a:t>Testbed</a:t>
            </a:r>
            <a:r>
              <a:rPr lang="en-US" sz="2400" dirty="0" smtClean="0"/>
              <a:t> is compatible with any pupil type by changing DMs.</a:t>
            </a:r>
          </a:p>
          <a:p>
            <a:pPr lvl="1"/>
            <a:r>
              <a:rPr lang="en-US" sz="2400" dirty="0" smtClean="0"/>
              <a:t>Centrally-obscured</a:t>
            </a:r>
          </a:p>
          <a:p>
            <a:pPr lvl="1"/>
            <a:r>
              <a:rPr lang="en-US" sz="2400" dirty="0" smtClean="0"/>
              <a:t>Segmented</a:t>
            </a:r>
          </a:p>
          <a:p>
            <a:pPr lvl="1"/>
            <a:r>
              <a:rPr lang="en-US" sz="2400" dirty="0" smtClean="0"/>
              <a:t>Non-obscured</a:t>
            </a:r>
          </a:p>
          <a:p>
            <a:r>
              <a:rPr lang="en-US" sz="2400" dirty="0" smtClean="0"/>
              <a:t>Matlab Models of other pupils are possible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to Future NASA Missions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89337"/>
            <a:ext cx="6781800" cy="29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Olivier Guyon</a:t>
            </a:r>
          </a:p>
          <a:p>
            <a:r>
              <a:rPr lang="en-US" dirty="0" smtClean="0"/>
              <a:t>Dr. Johanan Codona</a:t>
            </a:r>
          </a:p>
          <a:p>
            <a:r>
              <a:rPr lang="en-US" dirty="0" smtClean="0"/>
              <a:t>Kelsey Miller</a:t>
            </a:r>
          </a:p>
          <a:p>
            <a:r>
              <a:rPr lang="en-US" dirty="0" smtClean="0"/>
              <a:t>Justin Knight</a:t>
            </a:r>
          </a:p>
          <a:p>
            <a:r>
              <a:rPr lang="en-US" dirty="0" smtClean="0"/>
              <a:t>Susan Brew</a:t>
            </a:r>
          </a:p>
          <a:p>
            <a:r>
              <a:rPr lang="en-US" dirty="0" smtClean="0"/>
              <a:t>Leah Edwards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99872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 and </a:t>
            </a:r>
            <a:r>
              <a:rPr lang="en-US" sz="3200" b="1" dirty="0" smtClean="0">
                <a:solidFill>
                  <a:srgbClr val="FFFF00"/>
                </a:solidFill>
              </a:rPr>
              <a:t>Special Thanks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5410200" cy="167335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3276600" cy="8138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Any Questions?</a:t>
            </a:r>
            <a:endParaRPr lang="en-US" sz="3200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562600"/>
            <a:ext cx="1123950" cy="93287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252728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Basic Terms</a:t>
            </a:r>
          </a:p>
          <a:p>
            <a:r>
              <a:rPr lang="en-US" dirty="0" smtClean="0"/>
              <a:t>Research Goals/Methods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Future Application</a:t>
            </a:r>
          </a:p>
          <a:p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538"/>
            <a:ext cx="8229600" cy="12510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Coronagraphy?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coronagraph is a system to optically remove starlight from a science image</a:t>
            </a:r>
          </a:p>
          <a:p>
            <a:r>
              <a:rPr lang="en-US" dirty="0" smtClean="0"/>
              <a:t>Originally used to study the corona of the Sun</a:t>
            </a:r>
          </a:p>
          <a:p>
            <a:r>
              <a:rPr lang="en-US" dirty="0" smtClean="0"/>
              <a:t>Now being applied to directly imaging exoplanets</a:t>
            </a:r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48719"/>
            <a:ext cx="4171644" cy="31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55156" y="5791200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most simple of all coronagraphs, your thumb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738"/>
            <a:ext cx="8229600" cy="10986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 of Coronagraphs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Fundamental:</a:t>
            </a:r>
          </a:p>
          <a:p>
            <a:pPr>
              <a:buNone/>
            </a:pPr>
            <a:r>
              <a:rPr lang="en-US" dirty="0" smtClean="0"/>
              <a:t>The Lyot Coronagraph</a:t>
            </a:r>
          </a:p>
          <a:p>
            <a:r>
              <a:rPr lang="en-US" dirty="0" smtClean="0"/>
              <a:t>The Lyot is the first coronagraph, to which optimizations were made to derive all the other types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495800" cy="46238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more Advanced:</a:t>
            </a:r>
          </a:p>
          <a:p>
            <a:pPr>
              <a:buNone/>
            </a:pPr>
            <a:r>
              <a:rPr lang="en-US" dirty="0" smtClean="0"/>
              <a:t>Phase Induced Amplitude Apodization Coronagraph (PIAAC)</a:t>
            </a:r>
          </a:p>
          <a:p>
            <a:r>
              <a:rPr lang="en-US" dirty="0" smtClean="0"/>
              <a:t>The PIAAC utilizes aspheric optics to remap the pupil of the system</a:t>
            </a:r>
          </a:p>
          <a:p>
            <a:r>
              <a:rPr lang="en-US" dirty="0" smtClean="0"/>
              <a:t>The advantage of this approach is that it is lossless, and can be tuned to have a low inner working angle (IWA)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3924300" cy="15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87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on Exoplanets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Exoplanets are planets that orbit stars other than the Sun</a:t>
            </a:r>
          </a:p>
          <a:p>
            <a:r>
              <a:rPr lang="en-US" dirty="0" smtClean="0"/>
              <a:t>To find other habitable worlds, direct imaging must be made possible</a:t>
            </a:r>
          </a:p>
          <a:p>
            <a:r>
              <a:rPr lang="en-US" dirty="0" smtClean="0"/>
              <a:t>This is currently difficult because an earth-like planet around a Sun-like star has a contrast ratio of 10</a:t>
            </a:r>
            <a:r>
              <a:rPr lang="en-US" baseline="30000" dirty="0" smtClean="0"/>
              <a:t>-10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Low Order Wavefront Sensing (LOWFS)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072" y="1774825"/>
            <a:ext cx="6119855" cy="462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072"/>
            <a:ext cx="6934200" cy="1252728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Science Goals for UA Testbed</a:t>
            </a:r>
            <a:endParaRPr lang="en-US" sz="4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efficiency Wavefront Control</a:t>
            </a:r>
          </a:p>
          <a:p>
            <a:pPr lvl="1"/>
            <a:r>
              <a:rPr lang="en-US" dirty="0" smtClean="0"/>
              <a:t>Necessary to meet requirements for cophasing mirror segments</a:t>
            </a:r>
          </a:p>
          <a:p>
            <a:r>
              <a:rPr lang="en-US" dirty="0" smtClean="0"/>
              <a:t>LOWFS camera to drive wavefront control loop</a:t>
            </a:r>
          </a:p>
          <a:p>
            <a:r>
              <a:rPr lang="en-US" dirty="0" smtClean="0"/>
              <a:t>Science camera acquires data at same speed as LOWFS camera to develop a ‘dictionary’ defining science Point Spread Function (PSF) response to wavefront aberrations</a:t>
            </a:r>
          </a:p>
          <a:p>
            <a:pPr lvl="1"/>
            <a:r>
              <a:rPr lang="en-US" dirty="0" smtClean="0"/>
              <a:t>Use LOWFS to calibrate the Point-Spread Function (PSF)</a:t>
            </a:r>
          </a:p>
          <a:p>
            <a:pPr lvl="1"/>
            <a:r>
              <a:rPr lang="en-US" dirty="0" smtClean="0"/>
              <a:t>Use measurements from WFS to estimate a long exposure PSF in the science camera image</a:t>
            </a:r>
          </a:p>
          <a:p>
            <a:r>
              <a:rPr lang="en-US" dirty="0" smtClean="0"/>
              <a:t>Develop universal software package containing calibration algorithms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003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Universal Software Diagram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824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Development of universal software package will be applicable to other labs using similar hardware.</a:t>
            </a:r>
          </a:p>
          <a:p>
            <a:pPr lvl="1"/>
            <a:r>
              <a:rPr lang="en-US" dirty="0" smtClean="0"/>
              <a:t>Includes other University labs and NASA labs</a:t>
            </a:r>
          </a:p>
          <a:p>
            <a:pPr lvl="2"/>
            <a:r>
              <a:rPr lang="en-US" dirty="0" smtClean="0"/>
              <a:t>High Contrast Imaging Testbed (HCIT) at JPL</a:t>
            </a:r>
          </a:p>
          <a:p>
            <a:r>
              <a:rPr lang="en-US" dirty="0" smtClean="0"/>
              <a:t>Allows for the Importing and exporting of ideas to and from other labs</a:t>
            </a:r>
          </a:p>
          <a:p>
            <a:endParaRPr lang="en-US" dirty="0"/>
          </a:p>
        </p:txBody>
      </p:sp>
      <p:pic>
        <p:nvPicPr>
          <p:cNvPr id="6" name="Picture 5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352800"/>
            <a:ext cx="6248400" cy="31801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272"/>
            <a:ext cx="8229600" cy="9479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Completed 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 testbed setup and alignment</a:t>
            </a:r>
          </a:p>
          <a:p>
            <a:r>
              <a:rPr lang="en-US" dirty="0" smtClean="0"/>
              <a:t>Mathematical model of Lyot coronagraph</a:t>
            </a:r>
          </a:p>
          <a:p>
            <a:r>
              <a:rPr lang="en-US" dirty="0" smtClean="0"/>
              <a:t>Designed Lyot system for testbed implementation</a:t>
            </a:r>
          </a:p>
          <a:p>
            <a:r>
              <a:rPr lang="en-US" dirty="0" smtClean="0"/>
              <a:t>Designed PIAAC system for testbed implementation</a:t>
            </a:r>
          </a:p>
          <a:p>
            <a:r>
              <a:rPr lang="en-US" dirty="0" smtClean="0"/>
              <a:t>Devised computer system needed to run high speed cameras/deformable mirrors</a:t>
            </a:r>
          </a:p>
          <a:p>
            <a:r>
              <a:rPr lang="en-US" dirty="0" smtClean="0"/>
              <a:t>Design of “laser safety box” (LSB) to contain supercontinuum source</a:t>
            </a:r>
          </a:p>
          <a:p>
            <a:pPr lvl="1"/>
            <a:r>
              <a:rPr lang="en-US" dirty="0" smtClean="0"/>
              <a:t> class IV, 600 mW max output broadband source from ~400nm to ~2200nm, eye dangerous without attenuation</a:t>
            </a:r>
            <a:endParaRPr lang="en-US" dirty="0"/>
          </a:p>
        </p:txBody>
      </p:sp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0050" y="304800"/>
            <a:ext cx="1123950" cy="9328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222</TotalTime>
  <Words>545</Words>
  <Application>Microsoft Office PowerPoint</Application>
  <PresentationFormat>On-screen Show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Wavefront Control for High Performance Coronagraphy on Segmented and Centrally Obscured Telescopes</vt:lpstr>
      <vt:lpstr>Outline</vt:lpstr>
      <vt:lpstr>What is Coronagraphy?</vt:lpstr>
      <vt:lpstr>Types of Coronagraphs</vt:lpstr>
      <vt:lpstr>Notes on Exoplanets</vt:lpstr>
      <vt:lpstr>Low Order Wavefront Sensing (LOWFS)</vt:lpstr>
      <vt:lpstr>Science Goals for UA Testbed</vt:lpstr>
      <vt:lpstr>Universal Software Diagram</vt:lpstr>
      <vt:lpstr>Completed Work</vt:lpstr>
      <vt:lpstr>Slide 10</vt:lpstr>
      <vt:lpstr>Current System</vt:lpstr>
      <vt:lpstr>Next Steps</vt:lpstr>
      <vt:lpstr>Next Steps</vt:lpstr>
      <vt:lpstr>Slide 14</vt:lpstr>
      <vt:lpstr>Slide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Wavefront Control for High Performance Coronagraphy on Segmented and Centrally Obscured Telescopes</dc:title>
  <dc:creator>Alex</dc:creator>
  <cp:lastModifiedBy>Alex</cp:lastModifiedBy>
  <cp:revision>28</cp:revision>
  <dcterms:created xsi:type="dcterms:W3CDTF">2014-03-24T16:55:58Z</dcterms:created>
  <dcterms:modified xsi:type="dcterms:W3CDTF">2014-04-02T02:16:59Z</dcterms:modified>
</cp:coreProperties>
</file>